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5e727e35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5e727e35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e6e684a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e6e684a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d76c171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5d76c171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e6e684a5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e6e684a5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e727e35be_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e727e35be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e6e684a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e6e684a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e6e684a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e6e684a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e6e684a5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e6e684a5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e6e684a5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e6e684a5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dk1"/>
                </a:solidFill>
              </a:rPr>
              <a:t>Justify here that “Copper sulfate pentahydrate (CuSO₄·5H₂O), commonly used in previous studies, was selected as the source of copper exposure, which was dissolved in seawater to reach desired concentrations  (Xu et al. 2025).”</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e727e35be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e727e35be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d76c171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d76c171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d76c171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d76c171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5d76c171e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5d76c171e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eopugetsound.org/articles/2018-salish-sea-toxics-monitoring-synthesis" TargetMode="External"/><Relationship Id="rId4" Type="http://schemas.openxmlformats.org/officeDocument/2006/relationships/hyperlink" Target="https://doi.org/10.4067/S0718-19572016000200010" TargetMode="External"/><Relationship Id="rId10" Type="http://schemas.openxmlformats.org/officeDocument/2006/relationships/hyperlink" Target="https://doi.org/10.1007/s42452-023-05351-6" TargetMode="External"/><Relationship Id="rId9" Type="http://schemas.openxmlformats.org/officeDocument/2006/relationships/hyperlink" Target="https://doi.org/10.1016/j.aquatox.2004.05.003" TargetMode="External"/><Relationship Id="rId5" Type="http://schemas.openxmlformats.org/officeDocument/2006/relationships/hyperlink" Target="https://doi.org/10.4067/S0718-19572016000200010" TargetMode="External"/><Relationship Id="rId6" Type="http://schemas.openxmlformats.org/officeDocument/2006/relationships/hyperlink" Target="https://doi.org/10.1016/j.aquatox.2006.07.014" TargetMode="External"/><Relationship Id="rId7" Type="http://schemas.openxmlformats.org/officeDocument/2006/relationships/hyperlink" Target="https://doi.org/10.1016/j.aquatox.2006.07.014" TargetMode="External"/><Relationship Id="rId8" Type="http://schemas.openxmlformats.org/officeDocument/2006/relationships/hyperlink" Target="https://doi.org/10.1016/j.aquatox.2004.05.00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07400" y="0"/>
            <a:ext cx="8520600" cy="16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680">
                <a:solidFill>
                  <a:srgbClr val="7F6000"/>
                </a:solidFill>
              </a:rPr>
              <a:t>Effects of copper contamination on </a:t>
            </a:r>
            <a:r>
              <a:rPr i="1" lang="en" sz="4680">
                <a:solidFill>
                  <a:srgbClr val="7F6000"/>
                </a:solidFill>
              </a:rPr>
              <a:t>Hemigrapsus</a:t>
            </a:r>
            <a:r>
              <a:rPr lang="en" sz="4680">
                <a:solidFill>
                  <a:srgbClr val="7F6000"/>
                </a:solidFill>
              </a:rPr>
              <a:t> </a:t>
            </a:r>
            <a:r>
              <a:rPr i="1" lang="en" sz="4680">
                <a:solidFill>
                  <a:srgbClr val="7F6000"/>
                </a:solidFill>
              </a:rPr>
              <a:t>oregonensis</a:t>
            </a:r>
            <a:endParaRPr i="1" sz="4680">
              <a:solidFill>
                <a:srgbClr val="7F6000"/>
              </a:solidFill>
            </a:endParaRPr>
          </a:p>
        </p:txBody>
      </p:sp>
      <p:sp>
        <p:nvSpPr>
          <p:cNvPr id="55" name="Google Shape;55;p13"/>
          <p:cNvSpPr txBox="1"/>
          <p:nvPr>
            <p:ph idx="1" type="subTitle"/>
          </p:nvPr>
        </p:nvSpPr>
        <p:spPr>
          <a:xfrm>
            <a:off x="2105250" y="1690500"/>
            <a:ext cx="6918300" cy="792600"/>
          </a:xfrm>
          <a:prstGeom prst="rect">
            <a:avLst/>
          </a:prstGeom>
        </p:spPr>
        <p:txBody>
          <a:bodyPr anchorCtr="0" anchor="t" bIns="91425" lIns="91425" spcFirstLastPara="1" rIns="91425" wrap="square" tIns="91425">
            <a:noAutofit/>
          </a:bodyPr>
          <a:lstStyle/>
          <a:p>
            <a:pPr indent="0" lvl="0" marL="0" rtl="0" algn="l">
              <a:lnSpc>
                <a:spcPct val="130000"/>
              </a:lnSpc>
              <a:spcBef>
                <a:spcPts val="1200"/>
              </a:spcBef>
              <a:spcAft>
                <a:spcPts val="0"/>
              </a:spcAft>
              <a:buClr>
                <a:schemeClr val="dk1"/>
              </a:buClr>
              <a:buSzPts val="852"/>
              <a:buFont typeface="Arial"/>
              <a:buNone/>
            </a:pPr>
            <a:r>
              <a:rPr lang="en" sz="1300">
                <a:solidFill>
                  <a:schemeClr val="dk1"/>
                </a:solidFill>
              </a:rPr>
              <a:t>Kashf Iqbal, Caiden Fukano, Stevan Pekich, and Adrian Shaw</a:t>
            </a:r>
            <a:endParaRPr sz="1300">
              <a:solidFill>
                <a:schemeClr val="dk1"/>
              </a:solidFill>
            </a:endParaRPr>
          </a:p>
          <a:p>
            <a:pPr indent="0" lvl="0" marL="0" rtl="0" algn="ctr">
              <a:lnSpc>
                <a:spcPct val="80000"/>
              </a:lnSpc>
              <a:spcBef>
                <a:spcPts val="1200"/>
              </a:spcBef>
              <a:spcAft>
                <a:spcPts val="0"/>
              </a:spcAft>
              <a:buSzPts val="852"/>
              <a:buNone/>
            </a:pPr>
            <a:r>
              <a:t/>
            </a:r>
            <a:endParaRPr sz="13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223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Threat Response</a:t>
            </a:r>
            <a:endParaRPr b="1"/>
          </a:p>
        </p:txBody>
      </p:sp>
      <p:sp>
        <p:nvSpPr>
          <p:cNvPr id="133" name="Google Shape;133;p22"/>
          <p:cNvSpPr txBox="1"/>
          <p:nvPr>
            <p:ph idx="1" type="body"/>
          </p:nvPr>
        </p:nvSpPr>
        <p:spPr>
          <a:xfrm>
            <a:off x="311700" y="3995875"/>
            <a:ext cx="8520600" cy="114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Reaction times of crabs who fled (three control, two low copper, three high copper). Crabs who froze not shown (one control, two low copper, one high copper)</a:t>
            </a:r>
            <a:endParaRPr sz="1400"/>
          </a:p>
        </p:txBody>
      </p:sp>
      <p:pic>
        <p:nvPicPr>
          <p:cNvPr id="134" name="Google Shape;134;p22"/>
          <p:cNvPicPr preferRelativeResize="0"/>
          <p:nvPr/>
        </p:nvPicPr>
        <p:blipFill>
          <a:blip r:embed="rId3">
            <a:alphaModFix/>
          </a:blip>
          <a:stretch>
            <a:fillRect/>
          </a:stretch>
        </p:blipFill>
        <p:spPr>
          <a:xfrm>
            <a:off x="2061975" y="1017730"/>
            <a:ext cx="5020051" cy="282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223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Conclusions</a:t>
            </a:r>
            <a:endParaRPr b="1"/>
          </a:p>
        </p:txBody>
      </p:sp>
      <p:sp>
        <p:nvSpPr>
          <p:cNvPr id="140" name="Google Shape;14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Sample size a limiting factor</a:t>
            </a:r>
            <a:endParaRPr sz="2000"/>
          </a:p>
          <a:p>
            <a:pPr indent="-355600" lvl="0" marL="457200" rtl="0" algn="l">
              <a:spcBef>
                <a:spcPts val="0"/>
              </a:spcBef>
              <a:spcAft>
                <a:spcPts val="0"/>
              </a:spcAft>
              <a:buSzPts val="2000"/>
              <a:buChar char="●"/>
            </a:pPr>
            <a:r>
              <a:rPr lang="en" sz="2000"/>
              <a:t>Mortalities a clear effect</a:t>
            </a:r>
            <a:endParaRPr sz="2000"/>
          </a:p>
          <a:p>
            <a:pPr indent="-355600" lvl="0" marL="457200" rtl="0" algn="l">
              <a:spcBef>
                <a:spcPts val="0"/>
              </a:spcBef>
              <a:spcAft>
                <a:spcPts val="0"/>
              </a:spcAft>
              <a:buSzPts val="2000"/>
              <a:buChar char="●"/>
            </a:pPr>
            <a:r>
              <a:rPr lang="en" sz="2000"/>
              <a:t>Righting times inconclusive</a:t>
            </a:r>
            <a:endParaRPr sz="2000"/>
          </a:p>
          <a:p>
            <a:pPr indent="-330200" lvl="1" marL="914400" rtl="0" algn="l">
              <a:spcBef>
                <a:spcPts val="0"/>
              </a:spcBef>
              <a:spcAft>
                <a:spcPts val="0"/>
              </a:spcAft>
              <a:buSzPts val="1600"/>
              <a:buChar char="○"/>
            </a:pPr>
            <a:r>
              <a:rPr lang="en" sz="1600"/>
              <a:t>Potential neurological effect</a:t>
            </a:r>
            <a:endParaRPr sz="1600"/>
          </a:p>
          <a:p>
            <a:pPr indent="-355600" lvl="0" marL="457200" rtl="0" algn="l">
              <a:spcBef>
                <a:spcPts val="0"/>
              </a:spcBef>
              <a:spcAft>
                <a:spcPts val="0"/>
              </a:spcAft>
              <a:buSzPts val="2000"/>
              <a:buChar char="●"/>
            </a:pPr>
            <a:r>
              <a:rPr lang="en" sz="2000"/>
              <a:t>Resazurin also inconclusive</a:t>
            </a:r>
            <a:endParaRPr sz="2000"/>
          </a:p>
          <a:p>
            <a:pPr indent="-330200" lvl="1" marL="914400" rtl="0" algn="l">
              <a:spcBef>
                <a:spcPts val="0"/>
              </a:spcBef>
              <a:spcAft>
                <a:spcPts val="0"/>
              </a:spcAft>
              <a:buSzPts val="1600"/>
              <a:buChar char="○"/>
            </a:pPr>
            <a:r>
              <a:rPr lang="en" sz="1600"/>
              <a:t>Week one clear difference between copper exposure and control</a:t>
            </a:r>
            <a:endParaRPr sz="1600"/>
          </a:p>
          <a:p>
            <a:pPr indent="-330200" lvl="1" marL="914400" rtl="0" algn="l">
              <a:spcBef>
                <a:spcPts val="0"/>
              </a:spcBef>
              <a:spcAft>
                <a:spcPts val="0"/>
              </a:spcAft>
              <a:buSzPts val="1600"/>
              <a:buChar char="○"/>
            </a:pPr>
            <a:r>
              <a:rPr lang="en" sz="1600"/>
              <a:t>Week two no clear difference between groups</a:t>
            </a:r>
            <a:endParaRPr sz="1600"/>
          </a:p>
          <a:p>
            <a:pPr indent="-355600" lvl="0" marL="457200" rtl="0" algn="l">
              <a:spcBef>
                <a:spcPts val="0"/>
              </a:spcBef>
              <a:spcAft>
                <a:spcPts val="0"/>
              </a:spcAft>
              <a:buSzPts val="2000"/>
              <a:buChar char="●"/>
            </a:pPr>
            <a:r>
              <a:rPr lang="en" sz="2000"/>
              <a:t>Difficulties with threat response</a:t>
            </a:r>
            <a:endParaRPr sz="2000"/>
          </a:p>
          <a:p>
            <a:pPr indent="-330200" lvl="1" marL="914400" rtl="0" algn="l">
              <a:spcBef>
                <a:spcPts val="0"/>
              </a:spcBef>
              <a:spcAft>
                <a:spcPts val="0"/>
              </a:spcAft>
              <a:buSzPts val="1600"/>
              <a:buChar char="○"/>
            </a:pPr>
            <a:r>
              <a:rPr lang="en" sz="1600"/>
              <a:t>Outside distractions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17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Future Work</a:t>
            </a:r>
            <a:endParaRPr b="1"/>
          </a:p>
        </p:txBody>
      </p:sp>
      <p:sp>
        <p:nvSpPr>
          <p:cNvPr id="146" name="Google Shape;14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20675" lvl="0" marL="457200" rtl="0" algn="l">
              <a:spcBef>
                <a:spcPts val="0"/>
              </a:spcBef>
              <a:spcAft>
                <a:spcPts val="0"/>
              </a:spcAft>
              <a:buSzPct val="78378"/>
              <a:buChar char="●"/>
            </a:pPr>
            <a:r>
              <a:rPr lang="en" sz="2000"/>
              <a:t>Larger sample sizes</a:t>
            </a:r>
            <a:endParaRPr sz="2000"/>
          </a:p>
          <a:p>
            <a:pPr indent="-322580" lvl="1" marL="914400" rtl="0" algn="l">
              <a:spcBef>
                <a:spcPts val="0"/>
              </a:spcBef>
              <a:spcAft>
                <a:spcPts val="0"/>
              </a:spcAft>
              <a:buSzPct val="100000"/>
              <a:buChar char="○"/>
            </a:pPr>
            <a:r>
              <a:rPr lang="en" sz="1600"/>
              <a:t>High mortality rates shrunk already small sample size even further, making it challenging to collect useful data</a:t>
            </a:r>
            <a:endParaRPr sz="1600"/>
          </a:p>
          <a:p>
            <a:pPr indent="-320675" lvl="0" marL="457200" rtl="0" algn="l">
              <a:spcBef>
                <a:spcPts val="0"/>
              </a:spcBef>
              <a:spcAft>
                <a:spcPts val="0"/>
              </a:spcAft>
              <a:buSzPct val="78378"/>
              <a:buChar char="●"/>
            </a:pPr>
            <a:r>
              <a:rPr lang="en" sz="2000"/>
              <a:t>Lower concentrations</a:t>
            </a:r>
            <a:endParaRPr sz="2000"/>
          </a:p>
          <a:p>
            <a:pPr indent="-307895" lvl="1" marL="914400" rtl="0" algn="l">
              <a:spcBef>
                <a:spcPts val="0"/>
              </a:spcBef>
              <a:spcAft>
                <a:spcPts val="0"/>
              </a:spcAft>
              <a:buSzPct val="100000"/>
              <a:buChar char="○"/>
            </a:pPr>
            <a:r>
              <a:rPr lang="en" sz="1350"/>
              <a:t>Future studies that aim to study non fatal behavioral stressors should ensure copper concentrations in treatment tanks are not fatal </a:t>
            </a:r>
            <a:endParaRPr sz="1350"/>
          </a:p>
          <a:p>
            <a:pPr indent="-310832" lvl="1" marL="914400" rtl="0" algn="l">
              <a:spcBef>
                <a:spcPts val="0"/>
              </a:spcBef>
              <a:spcAft>
                <a:spcPts val="0"/>
              </a:spcAft>
              <a:buSzPct val="100000"/>
              <a:buChar char="○"/>
            </a:pPr>
            <a:r>
              <a:rPr lang="en"/>
              <a:t>A determination of </a:t>
            </a:r>
            <a:r>
              <a:rPr i="1" lang="en"/>
              <a:t>H. oregonensis </a:t>
            </a:r>
            <a:r>
              <a:rPr lang="en"/>
              <a:t>LD50 could help inform future work.</a:t>
            </a:r>
            <a:endParaRPr/>
          </a:p>
          <a:p>
            <a:pPr indent="-344170" lvl="0" marL="457200" rtl="0" algn="l">
              <a:spcBef>
                <a:spcPts val="0"/>
              </a:spcBef>
              <a:spcAft>
                <a:spcPts val="0"/>
              </a:spcAft>
              <a:buSzPct val="98378"/>
              <a:buChar char="●"/>
            </a:pPr>
            <a:r>
              <a:rPr lang="en" sz="2000"/>
              <a:t>Different form of copper?</a:t>
            </a:r>
            <a:endParaRPr sz="2000"/>
          </a:p>
          <a:p>
            <a:pPr indent="-307895" lvl="1" marL="914400" rtl="0" algn="l">
              <a:spcBef>
                <a:spcPts val="0"/>
              </a:spcBef>
              <a:spcAft>
                <a:spcPts val="0"/>
              </a:spcAft>
              <a:buSzPct val="100000"/>
              <a:buChar char="○"/>
            </a:pPr>
            <a:r>
              <a:rPr lang="en" sz="1350"/>
              <a:t>Other forms of copper are more representative of copper contamination in the Salish Sea ecosystem </a:t>
            </a:r>
            <a:endParaRPr sz="1350"/>
          </a:p>
          <a:p>
            <a:pPr indent="-307895" lvl="1" marL="914400" rtl="0" algn="l">
              <a:spcBef>
                <a:spcPts val="0"/>
              </a:spcBef>
              <a:spcAft>
                <a:spcPts val="0"/>
              </a:spcAft>
              <a:buSzPct val="100000"/>
              <a:buChar char="○"/>
            </a:pPr>
            <a:r>
              <a:rPr lang="en" sz="1350"/>
              <a:t>Potential use of antifouling paint flakes as copper substrate. </a:t>
            </a:r>
            <a:endParaRPr sz="1350"/>
          </a:p>
          <a:p>
            <a:pPr indent="-320675" lvl="0" marL="457200" rtl="0" algn="l">
              <a:spcBef>
                <a:spcPts val="0"/>
              </a:spcBef>
              <a:spcAft>
                <a:spcPts val="0"/>
              </a:spcAft>
              <a:buSzPct val="78378"/>
              <a:buChar char="●"/>
            </a:pPr>
            <a:r>
              <a:rPr lang="en" sz="2000"/>
              <a:t>Modified experimental design for behavior</a:t>
            </a:r>
            <a:endParaRPr sz="2000"/>
          </a:p>
          <a:p>
            <a:pPr indent="-322580" lvl="1" marL="914400" rtl="0" algn="l">
              <a:spcBef>
                <a:spcPts val="0"/>
              </a:spcBef>
              <a:spcAft>
                <a:spcPts val="0"/>
              </a:spcAft>
              <a:buSzPct val="100000"/>
              <a:buChar char="○"/>
            </a:pPr>
            <a:r>
              <a:rPr lang="en" sz="1600"/>
              <a:t>Fewer distractions</a:t>
            </a:r>
            <a:endParaRPr sz="1600"/>
          </a:p>
          <a:p>
            <a:pPr indent="-322580" lvl="1" marL="914400" rtl="0" algn="l">
              <a:spcBef>
                <a:spcPts val="0"/>
              </a:spcBef>
              <a:spcAft>
                <a:spcPts val="0"/>
              </a:spcAft>
              <a:buSzPct val="100000"/>
              <a:buChar char="○"/>
            </a:pPr>
            <a:r>
              <a:rPr lang="en" sz="1600"/>
              <a:t>Potentially a different method for measuring reaction time</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250750" y="10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Literature</a:t>
            </a:r>
            <a:endParaRPr b="1"/>
          </a:p>
        </p:txBody>
      </p:sp>
      <p:sp>
        <p:nvSpPr>
          <p:cNvPr id="152" name="Google Shape;152;p25"/>
          <p:cNvSpPr txBox="1"/>
          <p:nvPr>
            <p:ph idx="1" type="body"/>
          </p:nvPr>
        </p:nvSpPr>
        <p:spPr>
          <a:xfrm>
            <a:off x="166925" y="6824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600">
                <a:solidFill>
                  <a:schemeClr val="dk1"/>
                </a:solidFill>
                <a:highlight>
                  <a:srgbClr val="FEFEFE"/>
                </a:highlight>
              </a:rPr>
              <a:t>Elumalai, M., Antunes, C., &amp; Guilhermino, L. (2005). Alterations of reproductive parameters in the crab </a:t>
            </a:r>
            <a:r>
              <a:rPr i="1" lang="en" sz="600">
                <a:solidFill>
                  <a:schemeClr val="dk1"/>
                </a:solidFill>
                <a:highlight>
                  <a:srgbClr val="FEFEFE"/>
                </a:highlight>
              </a:rPr>
              <a:t>Carcinus maenas</a:t>
            </a:r>
            <a:r>
              <a:rPr lang="en" sz="600">
                <a:solidFill>
                  <a:schemeClr val="dk1"/>
                </a:solidFill>
                <a:highlight>
                  <a:srgbClr val="FEFEFE"/>
                </a:highlight>
              </a:rPr>
              <a:t> after exposure to metals. </a:t>
            </a:r>
            <a:r>
              <a:rPr i="1" lang="en" sz="600">
                <a:solidFill>
                  <a:schemeClr val="dk1"/>
                </a:solidFill>
                <a:highlight>
                  <a:srgbClr val="FEFEFE"/>
                </a:highlight>
              </a:rPr>
              <a:t>Water, Air, and Soil Pollution, 160</a:t>
            </a:r>
            <a:r>
              <a:rPr lang="en" sz="600">
                <a:solidFill>
                  <a:schemeClr val="dk1"/>
                </a:solidFill>
                <a:highlight>
                  <a:srgbClr val="FEFEFE"/>
                </a:highlight>
              </a:rPr>
              <a:t>(1), 245-258. https://doi.org/10.1007/s11270-005-2992-9</a:t>
            </a:r>
            <a:endParaRPr sz="600">
              <a:solidFill>
                <a:schemeClr val="dk1"/>
              </a:solidFill>
              <a:highlight>
                <a:srgbClr val="FEFEFE"/>
              </a:highlight>
            </a:endParaRPr>
          </a:p>
          <a:p>
            <a:pPr indent="0" lvl="0" marL="0" rtl="0" algn="l">
              <a:lnSpc>
                <a:spcPct val="100000"/>
              </a:lnSpc>
              <a:spcBef>
                <a:spcPts val="1200"/>
              </a:spcBef>
              <a:spcAft>
                <a:spcPts val="0"/>
              </a:spcAft>
              <a:buClr>
                <a:schemeClr val="dk1"/>
              </a:buClr>
              <a:buSzPts val="1100"/>
              <a:buFont typeface="Arial"/>
              <a:buNone/>
            </a:pPr>
            <a:r>
              <a:rPr lang="en" sz="600">
                <a:solidFill>
                  <a:schemeClr val="dk1"/>
                </a:solidFill>
                <a:highlight>
                  <a:srgbClr val="FEFEFE"/>
                </a:highlight>
              </a:rPr>
              <a:t>Hobbs, W., McCall, M., and Lanksbury, J.A. (2019) Copper concentrations in five Puget Sound marinas. p. 67 in 2018 Salish Sea Toxics Monitoring Synthesis: A Selection of Research. Edited by C.A. James, R. Jordan, M. Langness, J. Lanksbury, D. Lester, S. O’Neill, K. Song, and C. Sullivan. Puget Sound Ecosystem Monitoring Program. Tacoma, WA. 88 pp: </a:t>
            </a:r>
            <a:r>
              <a:rPr lang="en" sz="600" u="sng">
                <a:solidFill>
                  <a:schemeClr val="dk1"/>
                </a:solidFill>
                <a:highlight>
                  <a:srgbClr val="FEFEFE"/>
                </a:highlight>
                <a:hlinkClick r:id="rId3">
                  <a:extLst>
                    <a:ext uri="{A12FA001-AC4F-418D-AE19-62706E023703}">
                      <ahyp:hlinkClr val="tx"/>
                    </a:ext>
                  </a:extLst>
                </a:hlinkClick>
              </a:rPr>
              <a:t>https://www.eopugetsound.org/articles/2018-salish-sea-toxics-monitoring-synthesis</a:t>
            </a:r>
            <a:endParaRPr sz="6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600">
                <a:solidFill>
                  <a:schemeClr val="dk1"/>
                </a:solidFill>
              </a:rPr>
              <a:t>Lara Jacobo, L., Díaz, F., Denisse Re, A., Galindo-Sanchez, C. E., Sanchez-Lizarraga, A. L., Nuñez-Moreno, L. A., &amp; Moreno-Sierra, D. (2016). Physiological responses of the red rocky crab Cancer antennarius exposed to different concentrations of copper sulfate. </a:t>
            </a:r>
            <a:r>
              <a:rPr i="1" lang="en" sz="600">
                <a:solidFill>
                  <a:schemeClr val="dk1"/>
                </a:solidFill>
              </a:rPr>
              <a:t>Revista de Biología Marina y Oceanografía</a:t>
            </a:r>
            <a:r>
              <a:rPr lang="en" sz="600">
                <a:solidFill>
                  <a:schemeClr val="dk1"/>
                </a:solidFill>
              </a:rPr>
              <a:t>, </a:t>
            </a:r>
            <a:r>
              <a:rPr i="1" lang="en" sz="600">
                <a:solidFill>
                  <a:schemeClr val="dk1"/>
                </a:solidFill>
              </a:rPr>
              <a:t>51</a:t>
            </a:r>
            <a:r>
              <a:rPr lang="en" sz="600">
                <a:solidFill>
                  <a:schemeClr val="dk1"/>
                </a:solidFill>
              </a:rPr>
              <a:t>(2), 327–336.</a:t>
            </a:r>
            <a:r>
              <a:rPr lang="en" sz="600">
                <a:solidFill>
                  <a:schemeClr val="dk1"/>
                </a:solidFill>
                <a:uFill>
                  <a:noFill/>
                </a:uFill>
                <a:hlinkClick r:id="rId4">
                  <a:extLst>
                    <a:ext uri="{A12FA001-AC4F-418D-AE19-62706E023703}">
                      <ahyp:hlinkClr val="tx"/>
                    </a:ext>
                  </a:extLst>
                </a:hlinkClick>
              </a:rPr>
              <a:t> </a:t>
            </a:r>
            <a:r>
              <a:rPr lang="en" sz="600" u="sng">
                <a:solidFill>
                  <a:schemeClr val="dk1"/>
                </a:solidFill>
                <a:hlinkClick r:id="rId5">
                  <a:extLst>
                    <a:ext uri="{A12FA001-AC4F-418D-AE19-62706E023703}">
                      <ahyp:hlinkClr val="tx"/>
                    </a:ext>
                  </a:extLst>
                </a:hlinkClick>
              </a:rPr>
              <a:t>https://doi.org/10.4067/S0718-19572016000200010</a:t>
            </a:r>
            <a:endParaRPr sz="6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600">
                <a:solidFill>
                  <a:schemeClr val="dk1"/>
                </a:solidFill>
              </a:rPr>
              <a:t>Kirici M. 2017. Toxic effects of copper sulphate pentahydrate on antioxidant enzyme activities and lipid peroxidation of freshwater fish Capoeta umbla (Heckel, 1843) tissues. </a:t>
            </a:r>
            <a:r>
              <a:rPr i="1" lang="en" sz="600">
                <a:solidFill>
                  <a:schemeClr val="dk1"/>
                </a:solidFill>
              </a:rPr>
              <a:t>Applied Ecology and Environmental Research</a:t>
            </a:r>
            <a:r>
              <a:rPr lang="en" sz="600">
                <a:solidFill>
                  <a:schemeClr val="dk1"/>
                </a:solidFill>
              </a:rPr>
              <a:t> </a:t>
            </a:r>
            <a:r>
              <a:rPr i="1" lang="en" sz="600">
                <a:solidFill>
                  <a:schemeClr val="dk1"/>
                </a:solidFill>
              </a:rPr>
              <a:t>15</a:t>
            </a:r>
            <a:r>
              <a:rPr lang="en" sz="600">
                <a:solidFill>
                  <a:schemeClr val="dk1"/>
                </a:solidFill>
              </a:rPr>
              <a:t>, 1685–1696, doi: 10.15666/aeer/1503_16851696.</a:t>
            </a:r>
            <a:endParaRPr sz="6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600">
                <a:solidFill>
                  <a:schemeClr val="dk1"/>
                </a:solidFill>
              </a:rPr>
              <a:t>Krång, A.-S., &amp; Ekerholm, M. (2006). Copper reduced mating behaviour in male shore crabs (</a:t>
            </a:r>
            <a:r>
              <a:rPr i="1" lang="en" sz="600">
                <a:solidFill>
                  <a:schemeClr val="dk1"/>
                </a:solidFill>
              </a:rPr>
              <a:t>Carcinus maenas</a:t>
            </a:r>
            <a:r>
              <a:rPr lang="en" sz="600">
                <a:solidFill>
                  <a:schemeClr val="dk1"/>
                </a:solidFill>
              </a:rPr>
              <a:t> (L.)). </a:t>
            </a:r>
            <a:r>
              <a:rPr i="1" lang="en" sz="600">
                <a:solidFill>
                  <a:schemeClr val="dk1"/>
                </a:solidFill>
              </a:rPr>
              <a:t>Aquatic Toxicology</a:t>
            </a:r>
            <a:r>
              <a:rPr lang="en" sz="600">
                <a:solidFill>
                  <a:schemeClr val="dk1"/>
                </a:solidFill>
              </a:rPr>
              <a:t>, </a:t>
            </a:r>
            <a:r>
              <a:rPr i="1" lang="en" sz="600">
                <a:solidFill>
                  <a:schemeClr val="dk1"/>
                </a:solidFill>
              </a:rPr>
              <a:t>80</a:t>
            </a:r>
            <a:r>
              <a:rPr lang="en" sz="600">
                <a:solidFill>
                  <a:schemeClr val="dk1"/>
                </a:solidFill>
              </a:rPr>
              <a:t>(1), 60–69.</a:t>
            </a:r>
            <a:r>
              <a:rPr lang="en" sz="600">
                <a:solidFill>
                  <a:schemeClr val="dk1"/>
                </a:solidFill>
                <a:uFill>
                  <a:noFill/>
                </a:uFill>
                <a:hlinkClick r:id="rId6">
                  <a:extLst>
                    <a:ext uri="{A12FA001-AC4F-418D-AE19-62706E023703}">
                      <ahyp:hlinkClr val="tx"/>
                    </a:ext>
                  </a:extLst>
                </a:hlinkClick>
              </a:rPr>
              <a:t> </a:t>
            </a:r>
            <a:r>
              <a:rPr lang="en" sz="600" u="sng">
                <a:solidFill>
                  <a:schemeClr val="dk1"/>
                </a:solidFill>
                <a:hlinkClick r:id="rId7">
                  <a:extLst>
                    <a:ext uri="{A12FA001-AC4F-418D-AE19-62706E023703}">
                      <ahyp:hlinkClr val="tx"/>
                    </a:ext>
                  </a:extLst>
                </a:hlinkClick>
              </a:rPr>
              <a:t>https://doi.org/10.1016/j.aquatox.2006.07.014</a:t>
            </a:r>
            <a:endParaRPr sz="6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600">
                <a:solidFill>
                  <a:schemeClr val="dk1"/>
                </a:solidFill>
              </a:rPr>
              <a:t>Medesani, D. A., Greco, L. S. L., &amp; Rodrı́guez, E. M. (2004). Interference of cadmium and copper with the endocrine control of ovarian growth, in the estuarine crab </a:t>
            </a:r>
            <a:r>
              <a:rPr i="1" lang="en" sz="600">
                <a:solidFill>
                  <a:schemeClr val="dk1"/>
                </a:solidFill>
              </a:rPr>
              <a:t>Chasmagnathus granulata</a:t>
            </a:r>
            <a:r>
              <a:rPr lang="en" sz="600">
                <a:solidFill>
                  <a:schemeClr val="dk1"/>
                </a:solidFill>
              </a:rPr>
              <a:t>. </a:t>
            </a:r>
            <a:r>
              <a:rPr i="1" lang="en" sz="600">
                <a:solidFill>
                  <a:schemeClr val="dk1"/>
                </a:solidFill>
              </a:rPr>
              <a:t>Aquatic Toxicology</a:t>
            </a:r>
            <a:r>
              <a:rPr lang="en" sz="600">
                <a:solidFill>
                  <a:schemeClr val="dk1"/>
                </a:solidFill>
              </a:rPr>
              <a:t>, </a:t>
            </a:r>
            <a:r>
              <a:rPr i="1" lang="en" sz="600">
                <a:solidFill>
                  <a:schemeClr val="dk1"/>
                </a:solidFill>
              </a:rPr>
              <a:t>69</a:t>
            </a:r>
            <a:r>
              <a:rPr lang="en" sz="600">
                <a:solidFill>
                  <a:schemeClr val="dk1"/>
                </a:solidFill>
              </a:rPr>
              <a:t>(2), 165–174.</a:t>
            </a:r>
            <a:r>
              <a:rPr lang="en" sz="600">
                <a:solidFill>
                  <a:schemeClr val="dk1"/>
                </a:solidFill>
                <a:uFill>
                  <a:noFill/>
                </a:uFill>
                <a:hlinkClick r:id="rId8">
                  <a:extLst>
                    <a:ext uri="{A12FA001-AC4F-418D-AE19-62706E023703}">
                      <ahyp:hlinkClr val="tx"/>
                    </a:ext>
                  </a:extLst>
                </a:hlinkClick>
              </a:rPr>
              <a:t> </a:t>
            </a:r>
            <a:r>
              <a:rPr lang="en" sz="600" u="sng">
                <a:solidFill>
                  <a:schemeClr val="dk1"/>
                </a:solidFill>
                <a:hlinkClick r:id="rId9">
                  <a:extLst>
                    <a:ext uri="{A12FA001-AC4F-418D-AE19-62706E023703}">
                      <ahyp:hlinkClr val="tx"/>
                    </a:ext>
                  </a:extLst>
                </a:hlinkClick>
              </a:rPr>
              <a:t>https://doi.org/10.1016/j.aquatox.2004.05.003</a:t>
            </a:r>
            <a:endParaRPr sz="6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600">
                <a:solidFill>
                  <a:schemeClr val="dk1"/>
                </a:solidFill>
              </a:rPr>
              <a:t>Nnaji, N. D., Onyeaka, H., Miri, T., &amp; Ugwa, C. (2023). Bioaccumulation for heavy metal removal: A review. </a:t>
            </a:r>
            <a:r>
              <a:rPr i="1" lang="en" sz="600">
                <a:solidFill>
                  <a:schemeClr val="dk1"/>
                </a:solidFill>
              </a:rPr>
              <a:t>SN Applied Sciences, 5</a:t>
            </a:r>
            <a:r>
              <a:rPr lang="en" sz="600">
                <a:solidFill>
                  <a:schemeClr val="dk1"/>
                </a:solidFill>
              </a:rPr>
              <a:t>(5), 125.</a:t>
            </a:r>
            <a:r>
              <a:rPr lang="en" sz="600" u="sng">
                <a:solidFill>
                  <a:schemeClr val="dk1"/>
                </a:solidFill>
                <a:hlinkClick r:id="rId10">
                  <a:extLst>
                    <a:ext uri="{A12FA001-AC4F-418D-AE19-62706E023703}">
                      <ahyp:hlinkClr val="tx"/>
                    </a:ext>
                  </a:extLst>
                </a:hlinkClick>
              </a:rPr>
              <a:t> https://doi.org/10.1007/s42452-023-05351-6</a:t>
            </a:r>
            <a:endParaRPr sz="6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600">
                <a:solidFill>
                  <a:schemeClr val="dk1"/>
                </a:solidFill>
              </a:rPr>
              <a:t>Reichmuth J.M., MacDonald J., Ramirez J. &amp; Weis J.S. 2011. Fight or flight: an investigation of aggressive behavior and predator avoidance in two populations of blue crabs (</a:t>
            </a:r>
            <a:r>
              <a:rPr i="1" lang="en" sz="600">
                <a:solidFill>
                  <a:schemeClr val="dk1"/>
                </a:solidFill>
              </a:rPr>
              <a:t>Callinectes sapidus Rathbun</a:t>
            </a:r>
            <a:r>
              <a:rPr lang="en" sz="600">
                <a:solidFill>
                  <a:schemeClr val="dk1"/>
                </a:solidFill>
              </a:rPr>
              <a:t>) in New Jersey. </a:t>
            </a:r>
            <a:r>
              <a:rPr i="1" lang="en" sz="600">
                <a:solidFill>
                  <a:schemeClr val="dk1"/>
                </a:solidFill>
              </a:rPr>
              <a:t>Hydrobiologia</a:t>
            </a:r>
            <a:r>
              <a:rPr lang="en" sz="600">
                <a:solidFill>
                  <a:schemeClr val="dk1"/>
                </a:solidFill>
              </a:rPr>
              <a:t> </a:t>
            </a:r>
            <a:r>
              <a:rPr i="1" lang="en" sz="600">
                <a:solidFill>
                  <a:schemeClr val="dk1"/>
                </a:solidFill>
              </a:rPr>
              <a:t>658</a:t>
            </a:r>
            <a:r>
              <a:rPr lang="en" sz="600">
                <a:solidFill>
                  <a:schemeClr val="dk1"/>
                </a:solidFill>
              </a:rPr>
              <a:t>, 173–182, doi: 10.1007/s10750-010-0460-z.</a:t>
            </a:r>
            <a:endParaRPr sz="600"/>
          </a:p>
          <a:p>
            <a:pPr indent="0" lvl="0" marL="0" rtl="0" algn="l">
              <a:lnSpc>
                <a:spcPct val="125454"/>
              </a:lnSpc>
              <a:spcBef>
                <a:spcPts val="0"/>
              </a:spcBef>
              <a:spcAft>
                <a:spcPts val="0"/>
              </a:spcAft>
              <a:buClr>
                <a:schemeClr val="dk1"/>
              </a:buClr>
              <a:buSzPts val="1100"/>
              <a:buFont typeface="Arial"/>
              <a:buNone/>
            </a:pPr>
            <a:r>
              <a:rPr lang="en" sz="600">
                <a:solidFill>
                  <a:schemeClr val="dk1"/>
                </a:solidFill>
              </a:rPr>
              <a:t>(Kubitza 2023)Benhalima L., Amri S., Bensouilah M. &amp; Ouzrout R. 2019. Antibacterial effect of copper sulfate against multi-drug resistant nosocomial pathogens isolated from clinical samples: Effect of copper sulfate on clinical isolates. </a:t>
            </a:r>
            <a:r>
              <a:rPr i="1" lang="en" sz="600">
                <a:solidFill>
                  <a:schemeClr val="dk1"/>
                </a:solidFill>
              </a:rPr>
              <a:t>Pakistan Journal of Medical Sciences</a:t>
            </a:r>
            <a:r>
              <a:rPr lang="en" sz="600">
                <a:solidFill>
                  <a:schemeClr val="dk1"/>
                </a:solidFill>
              </a:rPr>
              <a:t> </a:t>
            </a:r>
            <a:r>
              <a:rPr i="1" lang="en" sz="600">
                <a:solidFill>
                  <a:schemeClr val="dk1"/>
                </a:solidFill>
              </a:rPr>
              <a:t>35</a:t>
            </a:r>
            <a:r>
              <a:rPr lang="en" sz="600">
                <a:solidFill>
                  <a:schemeClr val="dk1"/>
                </a:solidFill>
              </a:rPr>
              <a:t>, doi: 10.12669/pjms.35.5.336.</a:t>
            </a:r>
            <a:endParaRPr sz="600">
              <a:solidFill>
                <a:schemeClr val="dk1"/>
              </a:solidFill>
            </a:endParaRPr>
          </a:p>
          <a:p>
            <a:pPr indent="0" lvl="0" marL="0" rtl="0" algn="l">
              <a:lnSpc>
                <a:spcPct val="125454"/>
              </a:lnSpc>
              <a:spcBef>
                <a:spcPts val="800"/>
              </a:spcBef>
              <a:spcAft>
                <a:spcPts val="0"/>
              </a:spcAft>
              <a:buClr>
                <a:schemeClr val="dk1"/>
              </a:buClr>
              <a:buSzPts val="1100"/>
              <a:buFont typeface="Arial"/>
              <a:buNone/>
            </a:pPr>
            <a:r>
              <a:rPr lang="en" sz="600">
                <a:solidFill>
                  <a:schemeClr val="dk1"/>
                </a:solidFill>
              </a:rPr>
              <a:t>Burandt Q.C., Deising H.B. &amp; Von Tiedemann A. 2024. Further Limitations of Synthetic Fungicide Use and Expansion of Organic Agriculture in Europe Will Increase the Environmental and Health Risks of Chemical Crop Protection Caused by Copper-Containing Fungicides. </a:t>
            </a:r>
            <a:r>
              <a:rPr i="1" lang="en" sz="600">
                <a:solidFill>
                  <a:schemeClr val="dk1"/>
                </a:solidFill>
              </a:rPr>
              <a:t>Environmental Toxicology and Chemistry</a:t>
            </a:r>
            <a:r>
              <a:rPr lang="en" sz="600">
                <a:solidFill>
                  <a:schemeClr val="dk1"/>
                </a:solidFill>
              </a:rPr>
              <a:t> </a:t>
            </a:r>
            <a:r>
              <a:rPr i="1" lang="en" sz="600">
                <a:solidFill>
                  <a:schemeClr val="dk1"/>
                </a:solidFill>
              </a:rPr>
              <a:t>43</a:t>
            </a:r>
            <a:r>
              <a:rPr lang="en" sz="600">
                <a:solidFill>
                  <a:schemeClr val="dk1"/>
                </a:solidFill>
              </a:rPr>
              <a:t>, 19–30, doi: 10.1002/etc.5766.</a:t>
            </a:r>
            <a:endParaRPr sz="600">
              <a:solidFill>
                <a:schemeClr val="dk1"/>
              </a:solidFill>
            </a:endParaRPr>
          </a:p>
          <a:p>
            <a:pPr indent="0" lvl="0" marL="0" rtl="0" algn="l">
              <a:lnSpc>
                <a:spcPct val="125454"/>
              </a:lnSpc>
              <a:spcBef>
                <a:spcPts val="800"/>
              </a:spcBef>
              <a:spcAft>
                <a:spcPts val="0"/>
              </a:spcAft>
              <a:buClr>
                <a:schemeClr val="dk1"/>
              </a:buClr>
              <a:buSzPts val="1100"/>
              <a:buFont typeface="Arial"/>
              <a:buNone/>
            </a:pPr>
            <a:r>
              <a:rPr lang="en" sz="600">
                <a:solidFill>
                  <a:schemeClr val="dk1"/>
                </a:solidFill>
              </a:rPr>
              <a:t>Watson C. &amp; Yanong R. 2014. Use of Copper in Freshwater Aquaculture and Farm Ponds: FA-13/FA008, 8/2014. </a:t>
            </a:r>
            <a:r>
              <a:rPr i="1" lang="en" sz="600">
                <a:solidFill>
                  <a:schemeClr val="dk1"/>
                </a:solidFill>
              </a:rPr>
              <a:t>EDIS</a:t>
            </a:r>
            <a:r>
              <a:rPr lang="en" sz="600">
                <a:solidFill>
                  <a:schemeClr val="dk1"/>
                </a:solidFill>
              </a:rPr>
              <a:t> </a:t>
            </a:r>
            <a:r>
              <a:rPr i="1" lang="en" sz="600">
                <a:solidFill>
                  <a:schemeClr val="dk1"/>
                </a:solidFill>
              </a:rPr>
              <a:t>2014</a:t>
            </a:r>
            <a:r>
              <a:rPr lang="en" sz="600">
                <a:solidFill>
                  <a:schemeClr val="dk1"/>
                </a:solidFill>
              </a:rPr>
              <a:t>, doi: 10.32473/edis-fa008-1989.</a:t>
            </a:r>
            <a:endParaRPr sz="600">
              <a:solidFill>
                <a:schemeClr val="dk1"/>
              </a:solidFill>
            </a:endParaRPr>
          </a:p>
          <a:p>
            <a:pPr indent="0" lvl="0" marL="0" rtl="0" algn="l">
              <a:lnSpc>
                <a:spcPct val="125454"/>
              </a:lnSpc>
              <a:spcBef>
                <a:spcPts val="800"/>
              </a:spcBef>
              <a:spcAft>
                <a:spcPts val="0"/>
              </a:spcAft>
              <a:buClr>
                <a:schemeClr val="dk1"/>
              </a:buClr>
              <a:buSzPts val="1100"/>
              <a:buFont typeface="Arial"/>
              <a:buNone/>
            </a:pPr>
            <a:r>
              <a:rPr lang="en" sz="600">
                <a:solidFill>
                  <a:schemeClr val="dk1"/>
                </a:solidFill>
              </a:rPr>
              <a:t>Xu J., Feng G. &amp; Yan Y. 2025. Effects of polystyrene nanoplastics and copper on gill tissue structure, metabolism, and immune function of the Chinese mitten crab (Eriocheir sinensis). </a:t>
            </a:r>
            <a:r>
              <a:rPr i="1" lang="en" sz="600">
                <a:solidFill>
                  <a:schemeClr val="dk1"/>
                </a:solidFill>
              </a:rPr>
              <a:t>Frontiers in Marine Science12</a:t>
            </a:r>
            <a:r>
              <a:rPr lang="en" sz="600">
                <a:solidFill>
                  <a:schemeClr val="dk1"/>
                </a:solidFill>
              </a:rPr>
              <a:t>, 1538734, doi: 10.3389/fmars.2025.1538734.</a:t>
            </a:r>
            <a:endParaRPr sz="600">
              <a:solidFill>
                <a:schemeClr val="dk1"/>
              </a:solidFill>
            </a:endParaRPr>
          </a:p>
          <a:p>
            <a:pPr indent="0" lvl="0" marL="0" rtl="0" algn="l">
              <a:lnSpc>
                <a:spcPct val="100000"/>
              </a:lnSpc>
              <a:spcBef>
                <a:spcPts val="800"/>
              </a:spcBef>
              <a:spcAft>
                <a:spcPts val="1200"/>
              </a:spcAft>
              <a:buNone/>
            </a:pPr>
            <a:r>
              <a:t/>
            </a:r>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 Copper Pollution</a:t>
            </a:r>
            <a:endParaRPr b="1"/>
          </a:p>
        </p:txBody>
      </p:sp>
      <p:pic>
        <p:nvPicPr>
          <p:cNvPr id="61" name="Google Shape;61;p14" title="BoatPainting.png"/>
          <p:cNvPicPr preferRelativeResize="0"/>
          <p:nvPr/>
        </p:nvPicPr>
        <p:blipFill>
          <a:blip r:embed="rId3">
            <a:alphaModFix/>
          </a:blip>
          <a:stretch>
            <a:fillRect/>
          </a:stretch>
        </p:blipFill>
        <p:spPr>
          <a:xfrm>
            <a:off x="311700" y="484012"/>
            <a:ext cx="3979825" cy="2984874"/>
          </a:xfrm>
          <a:prstGeom prst="rect">
            <a:avLst/>
          </a:prstGeom>
          <a:noFill/>
          <a:ln>
            <a:noFill/>
          </a:ln>
        </p:spPr>
      </p:pic>
      <p:sp>
        <p:nvSpPr>
          <p:cNvPr id="62" name="Google Shape;62;p14"/>
          <p:cNvSpPr txBox="1"/>
          <p:nvPr/>
        </p:nvSpPr>
        <p:spPr>
          <a:xfrm>
            <a:off x="0" y="3635675"/>
            <a:ext cx="4788900" cy="818700"/>
          </a:xfrm>
          <a:prstGeom prst="rect">
            <a:avLst/>
          </a:prstGeom>
          <a:noFill/>
          <a:ln>
            <a:noFill/>
          </a:ln>
        </p:spPr>
        <p:txBody>
          <a:bodyPr anchorCtr="0" anchor="t" bIns="91425" lIns="91425" spcFirstLastPara="1" rIns="91425" wrap="square" tIns="91425">
            <a:noAutofit/>
          </a:bodyPr>
          <a:lstStyle/>
          <a:p>
            <a:pPr indent="0" lvl="0" marL="0" marR="81997" rtl="0" algn="l">
              <a:spcBef>
                <a:spcPts val="0"/>
              </a:spcBef>
              <a:spcAft>
                <a:spcPts val="0"/>
              </a:spcAft>
              <a:buNone/>
            </a:pPr>
            <a:r>
              <a:rPr lang="en" sz="1600">
                <a:solidFill>
                  <a:schemeClr val="dk2"/>
                </a:solidFill>
              </a:rPr>
              <a:t>Natural Sources: weathering, volcanoes, geological deposits. Coastal water levels low.</a:t>
            </a:r>
            <a:endParaRPr sz="1600">
              <a:solidFill>
                <a:schemeClr val="dk2"/>
              </a:solidFill>
            </a:endParaRPr>
          </a:p>
          <a:p>
            <a:pPr indent="0" lvl="0" marL="0" marR="81997" rtl="0" algn="l">
              <a:spcBef>
                <a:spcPts val="0"/>
              </a:spcBef>
              <a:spcAft>
                <a:spcPts val="0"/>
              </a:spcAft>
              <a:buNone/>
            </a:pPr>
            <a:r>
              <a:t/>
            </a:r>
            <a:endParaRPr sz="1600">
              <a:solidFill>
                <a:schemeClr val="dk2"/>
              </a:solidFill>
            </a:endParaRPr>
          </a:p>
          <a:p>
            <a:pPr indent="0" lvl="0" marL="0" marR="81997" rtl="0" algn="l">
              <a:spcBef>
                <a:spcPts val="0"/>
              </a:spcBef>
              <a:spcAft>
                <a:spcPts val="0"/>
              </a:spcAft>
              <a:buNone/>
            </a:pPr>
            <a:r>
              <a:rPr lang="en" sz="1600">
                <a:solidFill>
                  <a:schemeClr val="dk2"/>
                </a:solidFill>
              </a:rPr>
              <a:t>Human Sources: Agriculture, industrial processes, antifouling paints. Urban coastal water levels high.</a:t>
            </a:r>
            <a:endParaRPr sz="1600">
              <a:solidFill>
                <a:schemeClr val="dk2"/>
              </a:solidFill>
            </a:endParaRPr>
          </a:p>
        </p:txBody>
      </p:sp>
      <p:sp>
        <p:nvSpPr>
          <p:cNvPr id="63" name="Google Shape;63;p14"/>
          <p:cNvSpPr txBox="1"/>
          <p:nvPr/>
        </p:nvSpPr>
        <p:spPr>
          <a:xfrm>
            <a:off x="311700" y="3468875"/>
            <a:ext cx="27525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595959"/>
                </a:solidFill>
              </a:rPr>
              <a:t>State of Washington Department of Ecology</a:t>
            </a:r>
            <a:endParaRPr sz="1000">
              <a:solidFill>
                <a:srgbClr val="595959"/>
              </a:solidFill>
            </a:endParaRPr>
          </a:p>
        </p:txBody>
      </p:sp>
      <p:pic>
        <p:nvPicPr>
          <p:cNvPr id="64" name="Google Shape;64;p14"/>
          <p:cNvPicPr preferRelativeResize="0"/>
          <p:nvPr/>
        </p:nvPicPr>
        <p:blipFill>
          <a:blip r:embed="rId4">
            <a:alphaModFix/>
          </a:blip>
          <a:stretch>
            <a:fillRect/>
          </a:stretch>
        </p:blipFill>
        <p:spPr>
          <a:xfrm>
            <a:off x="5216975" y="597350"/>
            <a:ext cx="4000008" cy="2758175"/>
          </a:xfrm>
          <a:prstGeom prst="rect">
            <a:avLst/>
          </a:prstGeom>
          <a:noFill/>
          <a:ln>
            <a:noFill/>
          </a:ln>
        </p:spPr>
      </p:pic>
      <p:sp>
        <p:nvSpPr>
          <p:cNvPr id="65" name="Google Shape;65;p14"/>
          <p:cNvSpPr txBox="1"/>
          <p:nvPr/>
        </p:nvSpPr>
        <p:spPr>
          <a:xfrm>
            <a:off x="4656675" y="3380175"/>
            <a:ext cx="4560300" cy="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Copper ingested and absorbed by crabs have a wide range of toxic effects: reduced growth, oxidative stress, inhibited senses.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Commercial fishing and human health consequences in the Puget Sound</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Background- What’s known?</a:t>
            </a:r>
            <a:endParaRPr b="1"/>
          </a:p>
        </p:txBody>
      </p:sp>
      <p:sp>
        <p:nvSpPr>
          <p:cNvPr id="71" name="Google Shape;71;p15"/>
          <p:cNvSpPr txBox="1"/>
          <p:nvPr>
            <p:ph idx="1" type="body"/>
          </p:nvPr>
        </p:nvSpPr>
        <p:spPr>
          <a:xfrm>
            <a:off x="96050" y="378425"/>
            <a:ext cx="473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 sz="1900">
                <a:solidFill>
                  <a:schemeClr val="dk1"/>
                </a:solidFill>
              </a:rPr>
              <a:t>Ocean copper levels rising, and copper is making its way inside of Puget Sound crabs </a:t>
            </a:r>
            <a:r>
              <a:rPr lang="en" sz="1300">
                <a:solidFill>
                  <a:schemeClr val="dk1"/>
                </a:solidFill>
              </a:rPr>
              <a:t>(Carey et al. 2014, Dagdag et al. 2023)</a:t>
            </a:r>
            <a:endParaRPr sz="1300">
              <a:solidFill>
                <a:schemeClr val="dk1"/>
              </a:solidFill>
            </a:endParaRPr>
          </a:p>
          <a:p>
            <a:pPr indent="0" lvl="0" marL="914400" rtl="0" algn="l">
              <a:spcBef>
                <a:spcPts val="0"/>
              </a:spcBef>
              <a:spcAft>
                <a:spcPts val="0"/>
              </a:spcAft>
              <a:buNone/>
            </a:pPr>
            <a:r>
              <a:t/>
            </a:r>
            <a:endParaRPr sz="1300">
              <a:solidFill>
                <a:schemeClr val="dk1"/>
              </a:solidFill>
            </a:endParaRPr>
          </a:p>
          <a:p>
            <a:pPr indent="-342900" lvl="0" marL="457200" rtl="0" algn="l">
              <a:spcBef>
                <a:spcPts val="0"/>
              </a:spcBef>
              <a:spcAft>
                <a:spcPts val="0"/>
              </a:spcAft>
              <a:buClr>
                <a:schemeClr val="dk1"/>
              </a:buClr>
              <a:buSzPts val="1800"/>
              <a:buAutoNum type="arabicPeriod"/>
            </a:pPr>
            <a:r>
              <a:rPr lang="en" sz="1900">
                <a:solidFill>
                  <a:schemeClr val="dk1"/>
                </a:solidFill>
              </a:rPr>
              <a:t>Copper impairs metabolism, behavior, and osmoregulation in crustaceans </a:t>
            </a:r>
            <a:r>
              <a:rPr lang="en" sz="1300">
                <a:solidFill>
                  <a:schemeClr val="dk1"/>
                </a:solidFill>
              </a:rPr>
              <a:t>(Hansen et al. 1992, Krång &amp; Ekerholm 2006; Lara Jacobo et al. 2016)</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42900" lvl="0" marL="457200" rtl="0" algn="l">
              <a:spcBef>
                <a:spcPts val="0"/>
              </a:spcBef>
              <a:spcAft>
                <a:spcPts val="0"/>
              </a:spcAft>
              <a:buClr>
                <a:schemeClr val="dk1"/>
              </a:buClr>
              <a:buSzPts val="1800"/>
              <a:buAutoNum type="arabicPeriod"/>
            </a:pPr>
            <a:r>
              <a:rPr lang="en" sz="1900">
                <a:solidFill>
                  <a:schemeClr val="dk1"/>
                </a:solidFill>
              </a:rPr>
              <a:t>There is a call for research on copper’s effects on marine organisms in the Puget Sound to guide legislation </a:t>
            </a:r>
            <a:r>
              <a:rPr lang="en" sz="1400">
                <a:solidFill>
                  <a:schemeClr val="dk1"/>
                </a:solidFill>
              </a:rPr>
              <a:t>(Washington State Department of Ecology 2019, La Colla et al. 2018)</a:t>
            </a:r>
            <a:endParaRPr sz="1400">
              <a:solidFill>
                <a:schemeClr val="dk1"/>
              </a:solidFill>
            </a:endParaRPr>
          </a:p>
        </p:txBody>
      </p:sp>
      <p:pic>
        <p:nvPicPr>
          <p:cNvPr id="72" name="Google Shape;72;p15"/>
          <p:cNvPicPr preferRelativeResize="0"/>
          <p:nvPr/>
        </p:nvPicPr>
        <p:blipFill>
          <a:blip r:embed="rId3">
            <a:alphaModFix/>
          </a:blip>
          <a:stretch>
            <a:fillRect/>
          </a:stretch>
        </p:blipFill>
        <p:spPr>
          <a:xfrm>
            <a:off x="5022075" y="1825325"/>
            <a:ext cx="4010349" cy="2309293"/>
          </a:xfrm>
          <a:prstGeom prst="rect">
            <a:avLst/>
          </a:prstGeom>
          <a:noFill/>
          <a:ln>
            <a:noFill/>
          </a:ln>
        </p:spPr>
      </p:pic>
      <p:sp>
        <p:nvSpPr>
          <p:cNvPr id="73" name="Google Shape;73;p15"/>
          <p:cNvSpPr/>
          <p:nvPr/>
        </p:nvSpPr>
        <p:spPr>
          <a:xfrm>
            <a:off x="6279400" y="751700"/>
            <a:ext cx="1367849" cy="894625"/>
          </a:xfrm>
          <a:prstGeom prst="rect">
            <a:avLst/>
          </a:prstGeom>
        </p:spPr>
        <p:txBody>
          <a:bodyPr>
            <a:prstTxWarp prst="textPlain"/>
          </a:bodyPr>
          <a:lstStyle/>
          <a:p>
            <a:pPr lvl="0" algn="ctr"/>
            <a:r>
              <a:rPr b="0" i="0">
                <a:ln cap="flat" cmpd="sng" w="9525">
                  <a:solidFill>
                    <a:srgbClr val="FF9900"/>
                  </a:solidFill>
                  <a:prstDash val="solid"/>
                  <a:round/>
                  <a:headEnd len="sm" w="sm" type="none"/>
                  <a:tailEnd len="sm" w="sm" type="none"/>
                </a:ln>
                <a:solidFill>
                  <a:srgbClr val="FF9900"/>
                </a:solidFill>
                <a:latin typeface="Arial"/>
              </a:rPr>
              <a:t>Cu</a:t>
            </a:r>
          </a:p>
        </p:txBody>
      </p:sp>
      <p:sp>
        <p:nvSpPr>
          <p:cNvPr id="74" name="Google Shape;74;p15"/>
          <p:cNvSpPr/>
          <p:nvPr/>
        </p:nvSpPr>
        <p:spPr>
          <a:xfrm>
            <a:off x="6830000" y="1726950"/>
            <a:ext cx="394500" cy="571500"/>
          </a:xfrm>
          <a:prstGeom prst="downArrow">
            <a:avLst>
              <a:gd fmla="val 50000" name="adj1"/>
              <a:gd fmla="val 50000" name="adj2"/>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5"/>
          <p:cNvSpPr txBox="1"/>
          <p:nvPr/>
        </p:nvSpPr>
        <p:spPr>
          <a:xfrm>
            <a:off x="5180725" y="4189825"/>
            <a:ext cx="35652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How will copper pollution affect a model organism crab exactly?</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204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Research Question / Hypotheses</a:t>
            </a:r>
            <a:endParaRPr b="1"/>
          </a:p>
        </p:txBody>
      </p:sp>
      <p:sp>
        <p:nvSpPr>
          <p:cNvPr id="81" name="Google Shape;81;p16"/>
          <p:cNvSpPr txBox="1"/>
          <p:nvPr>
            <p:ph idx="1" type="body"/>
          </p:nvPr>
        </p:nvSpPr>
        <p:spPr>
          <a:xfrm>
            <a:off x="311700" y="9407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200">
                <a:solidFill>
                  <a:schemeClr val="dk1"/>
                </a:solidFill>
              </a:rPr>
              <a:t>Research question</a:t>
            </a:r>
            <a:r>
              <a:rPr lang="en" sz="1200">
                <a:solidFill>
                  <a:schemeClr val="dk1"/>
                </a:solidFill>
              </a:rPr>
              <a:t>: What are the physiological effects of copper exposure on </a:t>
            </a:r>
            <a:r>
              <a:rPr i="1" lang="en" sz="1200">
                <a:solidFill>
                  <a:schemeClr val="dk1"/>
                </a:solidFill>
              </a:rPr>
              <a:t>Hemigrapsus oregonensis, </a:t>
            </a:r>
            <a:r>
              <a:rPr lang="en" sz="1200">
                <a:solidFill>
                  <a:schemeClr val="dk1"/>
                </a:solidFill>
              </a:rPr>
              <a:t>assessed through metabolic and behavioral indicators?</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Alternative Hypothesis</a:t>
            </a:r>
            <a:r>
              <a:rPr lang="en" sz="1200">
                <a:solidFill>
                  <a:schemeClr val="dk1"/>
                </a:solidFill>
              </a:rPr>
              <a:t>: Copper exposure significantly affects the physiological (metabolic rate) and behavioral (righting time) responses of </a:t>
            </a:r>
            <a:r>
              <a:rPr i="1" lang="en" sz="1200">
                <a:solidFill>
                  <a:schemeClr val="dk1"/>
                </a:solidFill>
              </a:rPr>
              <a:t>Hemigrapsus oregonensis</a:t>
            </a:r>
            <a:r>
              <a:rPr lang="en" sz="1200">
                <a:solidFill>
                  <a:schemeClr val="dk1"/>
                </a:solidFill>
              </a:rPr>
              <a:t>, with greater copper concentrations leading to more pronounced effects.</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Null Hypothesis</a:t>
            </a:r>
            <a:r>
              <a:rPr lang="en" sz="1200">
                <a:solidFill>
                  <a:schemeClr val="dk1"/>
                </a:solidFill>
              </a:rPr>
              <a:t>: Copper exposure has no significant effect on the physiological (metabolic rate) or behavioral (righting time) responses of </a:t>
            </a:r>
            <a:r>
              <a:rPr i="1" lang="en" sz="1200">
                <a:solidFill>
                  <a:schemeClr val="dk1"/>
                </a:solidFill>
              </a:rPr>
              <a:t>Hemigrapsus oregonensis</a:t>
            </a:r>
            <a:r>
              <a:rPr lang="en" sz="1200">
                <a:solidFill>
                  <a:schemeClr val="dk1"/>
                </a:solidFill>
              </a:rPr>
              <a:t> across different concentration levels.</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200">
              <a:solidFill>
                <a:schemeClr val="dk1"/>
              </a:solidFill>
            </a:endParaRPr>
          </a:p>
          <a:p>
            <a:pPr indent="0" lvl="0" marL="0" rtl="0" algn="l">
              <a:spcBef>
                <a:spcPts val="1200"/>
              </a:spcBef>
              <a:spcAft>
                <a:spcPts val="1200"/>
              </a:spcAft>
              <a:buNone/>
            </a:pPr>
            <a:r>
              <a:t/>
            </a:r>
            <a:endParaRPr sz="1200"/>
          </a:p>
        </p:txBody>
      </p:sp>
      <p:pic>
        <p:nvPicPr>
          <p:cNvPr id="82" name="Google Shape;82;p16"/>
          <p:cNvPicPr preferRelativeResize="0"/>
          <p:nvPr/>
        </p:nvPicPr>
        <p:blipFill>
          <a:blip r:embed="rId3">
            <a:alphaModFix/>
          </a:blip>
          <a:stretch>
            <a:fillRect/>
          </a:stretch>
        </p:blipFill>
        <p:spPr>
          <a:xfrm>
            <a:off x="2083432" y="2992176"/>
            <a:ext cx="1869049" cy="1853049"/>
          </a:xfrm>
          <a:prstGeom prst="rect">
            <a:avLst/>
          </a:prstGeom>
          <a:noFill/>
          <a:ln>
            <a:noFill/>
          </a:ln>
        </p:spPr>
      </p:pic>
      <p:pic>
        <p:nvPicPr>
          <p:cNvPr id="83" name="Google Shape;83;p16"/>
          <p:cNvPicPr preferRelativeResize="0"/>
          <p:nvPr/>
        </p:nvPicPr>
        <p:blipFill>
          <a:blip r:embed="rId4">
            <a:alphaModFix/>
          </a:blip>
          <a:stretch>
            <a:fillRect/>
          </a:stretch>
        </p:blipFill>
        <p:spPr>
          <a:xfrm>
            <a:off x="4255750" y="2992175"/>
            <a:ext cx="2779574" cy="1853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83100" y="32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Experimental Design &amp; Methods</a:t>
            </a:r>
            <a:endParaRPr b="1" sz="2500"/>
          </a:p>
        </p:txBody>
      </p:sp>
      <p:sp>
        <p:nvSpPr>
          <p:cNvPr id="89" name="Google Shape;89;p17"/>
          <p:cNvSpPr txBox="1"/>
          <p:nvPr>
            <p:ph idx="1" type="body"/>
          </p:nvPr>
        </p:nvSpPr>
        <p:spPr>
          <a:xfrm>
            <a:off x="83100" y="180625"/>
            <a:ext cx="4379700" cy="32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1200"/>
              </a:spcBef>
              <a:spcAft>
                <a:spcPts val="0"/>
              </a:spcAft>
              <a:buNone/>
            </a:pPr>
            <a:r>
              <a:rPr b="1" lang="en" sz="900">
                <a:solidFill>
                  <a:schemeClr val="dk1"/>
                </a:solidFill>
              </a:rPr>
              <a:t>Experimental Design Overview:</a:t>
            </a:r>
            <a:endParaRPr b="1" sz="900">
              <a:solidFill>
                <a:schemeClr val="dk1"/>
              </a:solidFill>
            </a:endParaRPr>
          </a:p>
          <a:p>
            <a:pPr indent="-285750" lvl="0" marL="457200" rtl="0" algn="l">
              <a:lnSpc>
                <a:spcPct val="100000"/>
              </a:lnSpc>
              <a:spcBef>
                <a:spcPts val="1200"/>
              </a:spcBef>
              <a:spcAft>
                <a:spcPts val="0"/>
              </a:spcAft>
              <a:buClr>
                <a:schemeClr val="dk1"/>
              </a:buClr>
              <a:buSzPts val="900"/>
              <a:buChar char="●"/>
            </a:pPr>
            <a:r>
              <a:rPr lang="en" sz="900">
                <a:solidFill>
                  <a:schemeClr val="dk1"/>
                </a:solidFill>
              </a:rPr>
              <a:t>Copper source: Copper sulfate pentahydrate (CuSO₄·5H₂O), dissolved in seawater </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b="1" lang="en" sz="900">
                <a:solidFill>
                  <a:schemeClr val="dk1"/>
                </a:solidFill>
              </a:rPr>
              <a:t>Treatment groups</a:t>
            </a:r>
            <a:r>
              <a:rPr lang="en" sz="900">
                <a:solidFill>
                  <a:schemeClr val="dk1"/>
                </a:solidFill>
              </a:rPr>
              <a:t> (Fig. 1):</a:t>
            </a:r>
            <a:endParaRPr sz="900">
              <a:solidFill>
                <a:schemeClr val="dk1"/>
              </a:solidFill>
            </a:endParaRPr>
          </a:p>
          <a:p>
            <a:pPr indent="-285750" lvl="1" marL="914400" rtl="0" algn="l">
              <a:lnSpc>
                <a:spcPct val="100000"/>
              </a:lnSpc>
              <a:spcBef>
                <a:spcPts val="0"/>
              </a:spcBef>
              <a:spcAft>
                <a:spcPts val="0"/>
              </a:spcAft>
              <a:buClr>
                <a:schemeClr val="dk1"/>
              </a:buClr>
              <a:buSzPts val="900"/>
              <a:buChar char="○"/>
            </a:pPr>
            <a:r>
              <a:rPr lang="en" sz="900">
                <a:solidFill>
                  <a:schemeClr val="dk1"/>
                </a:solidFill>
              </a:rPr>
              <a:t>Control: 0 mg/L Cu</a:t>
            </a:r>
            <a:endParaRPr sz="900">
              <a:solidFill>
                <a:schemeClr val="dk1"/>
              </a:solidFill>
            </a:endParaRPr>
          </a:p>
          <a:p>
            <a:pPr indent="-285750" lvl="1" marL="914400" rtl="0" algn="l">
              <a:lnSpc>
                <a:spcPct val="100000"/>
              </a:lnSpc>
              <a:spcBef>
                <a:spcPts val="0"/>
              </a:spcBef>
              <a:spcAft>
                <a:spcPts val="0"/>
              </a:spcAft>
              <a:buClr>
                <a:schemeClr val="dk1"/>
              </a:buClr>
              <a:buSzPts val="900"/>
              <a:buChar char="○"/>
            </a:pPr>
            <a:r>
              <a:rPr lang="en" sz="900">
                <a:solidFill>
                  <a:schemeClr val="dk1"/>
                </a:solidFill>
              </a:rPr>
              <a:t>Low: 25 mg/L Cu</a:t>
            </a:r>
            <a:endParaRPr sz="900">
              <a:solidFill>
                <a:schemeClr val="dk1"/>
              </a:solidFill>
            </a:endParaRPr>
          </a:p>
          <a:p>
            <a:pPr indent="-285750" lvl="1" marL="914400" rtl="0" algn="l">
              <a:lnSpc>
                <a:spcPct val="100000"/>
              </a:lnSpc>
              <a:spcBef>
                <a:spcPts val="0"/>
              </a:spcBef>
              <a:spcAft>
                <a:spcPts val="0"/>
              </a:spcAft>
              <a:buClr>
                <a:schemeClr val="dk1"/>
              </a:buClr>
              <a:buSzPts val="900"/>
              <a:buChar char="○"/>
            </a:pPr>
            <a:r>
              <a:rPr lang="en" sz="900">
                <a:solidFill>
                  <a:schemeClr val="dk1"/>
                </a:solidFill>
              </a:rPr>
              <a:t>High: 167 mg/L Cu</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b="1" lang="en" sz="900">
                <a:solidFill>
                  <a:schemeClr val="dk1"/>
                </a:solidFill>
              </a:rPr>
              <a:t>Replicates</a:t>
            </a:r>
            <a:r>
              <a:rPr lang="en" sz="900">
                <a:solidFill>
                  <a:schemeClr val="dk1"/>
                </a:solidFill>
              </a:rPr>
              <a:t>:</a:t>
            </a:r>
            <a:endParaRPr sz="900">
              <a:solidFill>
                <a:schemeClr val="dk1"/>
              </a:solidFill>
            </a:endParaRPr>
          </a:p>
          <a:p>
            <a:pPr indent="-285750" lvl="1" marL="914400" rtl="0" algn="l">
              <a:lnSpc>
                <a:spcPct val="100000"/>
              </a:lnSpc>
              <a:spcBef>
                <a:spcPts val="0"/>
              </a:spcBef>
              <a:spcAft>
                <a:spcPts val="0"/>
              </a:spcAft>
              <a:buClr>
                <a:schemeClr val="dk1"/>
              </a:buClr>
              <a:buSzPts val="900"/>
              <a:buChar char="○"/>
            </a:pPr>
            <a:r>
              <a:rPr lang="en" sz="900">
                <a:solidFill>
                  <a:schemeClr val="dk1"/>
                </a:solidFill>
              </a:rPr>
              <a:t>9 </a:t>
            </a:r>
            <a:r>
              <a:rPr i="1" lang="en" sz="900">
                <a:solidFill>
                  <a:schemeClr val="dk1"/>
                </a:solidFill>
              </a:rPr>
              <a:t>H. oregonensis</a:t>
            </a:r>
            <a:r>
              <a:rPr lang="en" sz="900">
                <a:solidFill>
                  <a:schemeClr val="dk1"/>
                </a:solidFill>
              </a:rPr>
              <a:t> per treatment</a:t>
            </a:r>
            <a:endParaRPr sz="900">
              <a:solidFill>
                <a:schemeClr val="dk1"/>
              </a:solidFill>
            </a:endParaRPr>
          </a:p>
          <a:p>
            <a:pPr indent="-285750" lvl="1" marL="914400" rtl="0" algn="l">
              <a:lnSpc>
                <a:spcPct val="100000"/>
              </a:lnSpc>
              <a:spcBef>
                <a:spcPts val="0"/>
              </a:spcBef>
              <a:spcAft>
                <a:spcPts val="0"/>
              </a:spcAft>
              <a:buClr>
                <a:schemeClr val="dk1"/>
              </a:buClr>
              <a:buSzPts val="900"/>
              <a:buChar char="○"/>
            </a:pPr>
            <a:r>
              <a:rPr lang="en" sz="900">
                <a:solidFill>
                  <a:schemeClr val="dk1"/>
                </a:solidFill>
              </a:rPr>
              <a:t>≥ 20 individuals in control; total ≥ 38 crabs</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Tanks maintained with constant salinity, temperature, pH, and dissolved oxygen</a:t>
            </a:r>
            <a:endParaRPr sz="900">
              <a:solidFill>
                <a:schemeClr val="dk1"/>
              </a:solidFill>
            </a:endParaRPr>
          </a:p>
          <a:p>
            <a:pPr indent="0" lvl="0" marL="0" rtl="0" algn="l">
              <a:lnSpc>
                <a:spcPct val="100000"/>
              </a:lnSpc>
              <a:spcBef>
                <a:spcPts val="1200"/>
              </a:spcBef>
              <a:spcAft>
                <a:spcPts val="0"/>
              </a:spcAft>
              <a:buNone/>
            </a:pPr>
            <a:r>
              <a:rPr b="1" lang="en" sz="900">
                <a:solidFill>
                  <a:schemeClr val="dk1"/>
                </a:solidFill>
              </a:rPr>
              <a:t>Metabolic stress test</a:t>
            </a:r>
            <a:r>
              <a:rPr lang="en" sz="900">
                <a:solidFill>
                  <a:schemeClr val="dk1"/>
                </a:solidFill>
              </a:rPr>
              <a:t>:</a:t>
            </a:r>
            <a:endParaRPr sz="900">
              <a:solidFill>
                <a:schemeClr val="dk1"/>
              </a:solidFill>
            </a:endParaRPr>
          </a:p>
          <a:p>
            <a:pPr indent="-285750" lvl="0" marL="457200" rtl="0" algn="l">
              <a:lnSpc>
                <a:spcPct val="100000"/>
              </a:lnSpc>
              <a:spcBef>
                <a:spcPts val="1200"/>
              </a:spcBef>
              <a:spcAft>
                <a:spcPts val="0"/>
              </a:spcAft>
              <a:buClr>
                <a:schemeClr val="dk1"/>
              </a:buClr>
              <a:buSzPts val="900"/>
              <a:buChar char="●"/>
            </a:pPr>
            <a:r>
              <a:rPr lang="en" sz="900">
                <a:solidFill>
                  <a:schemeClr val="dk1"/>
                </a:solidFill>
              </a:rPr>
              <a:t>Respirometry using resazurin dye </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After 7 &amp; 14 days, crabs placed in sealed chambers with 35 mL resazurin (Fig. 2)</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200 µL samples taken every 30 mins; fluorescence measured</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Values normalized to crab weight; faster color change = higher oxygen consumption</a:t>
            </a:r>
            <a:endParaRPr sz="900">
              <a:solidFill>
                <a:schemeClr val="dk1"/>
              </a:solidFill>
            </a:endParaRPr>
          </a:p>
          <a:p>
            <a:pPr indent="0" lvl="0" marL="0" rtl="0" algn="l">
              <a:lnSpc>
                <a:spcPct val="100000"/>
              </a:lnSpc>
              <a:spcBef>
                <a:spcPts val="1200"/>
              </a:spcBef>
              <a:spcAft>
                <a:spcPts val="0"/>
              </a:spcAft>
              <a:buNone/>
            </a:pPr>
            <a:r>
              <a:rPr b="1" lang="en" sz="900">
                <a:solidFill>
                  <a:schemeClr val="dk1"/>
                </a:solidFill>
              </a:rPr>
              <a:t>Behavioral test</a:t>
            </a:r>
            <a:r>
              <a:rPr lang="en" sz="900">
                <a:solidFill>
                  <a:schemeClr val="dk1"/>
                </a:solidFill>
              </a:rPr>
              <a:t>:</a:t>
            </a:r>
            <a:endParaRPr sz="900">
              <a:solidFill>
                <a:schemeClr val="dk1"/>
              </a:solidFill>
            </a:endParaRPr>
          </a:p>
          <a:p>
            <a:pPr indent="-285750" lvl="0" marL="457200" rtl="0" algn="l">
              <a:lnSpc>
                <a:spcPct val="100000"/>
              </a:lnSpc>
              <a:spcBef>
                <a:spcPts val="1200"/>
              </a:spcBef>
              <a:spcAft>
                <a:spcPts val="0"/>
              </a:spcAft>
              <a:buClr>
                <a:schemeClr val="dk1"/>
              </a:buClr>
              <a:buSzPts val="900"/>
              <a:buChar char="●"/>
            </a:pPr>
            <a:r>
              <a:rPr lang="en" sz="900">
                <a:solidFill>
                  <a:schemeClr val="dk1"/>
                </a:solidFill>
              </a:rPr>
              <a:t>Righting time measured on days 7 &amp; 14 (Fig. 3)</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Crabs placed upside down; time to self-right recorded</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Conducted in control-condition seawater</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Indicates potential motor or defensive impairment</a:t>
            </a:r>
            <a:endParaRPr sz="900">
              <a:solidFill>
                <a:schemeClr val="dk1"/>
              </a:solidFill>
            </a:endParaRPr>
          </a:p>
          <a:p>
            <a:pPr indent="0" lvl="0" marL="0" rtl="0" algn="l">
              <a:lnSpc>
                <a:spcPct val="100000"/>
              </a:lnSpc>
              <a:spcBef>
                <a:spcPts val="1200"/>
              </a:spcBef>
              <a:spcAft>
                <a:spcPts val="0"/>
              </a:spcAft>
              <a:buNone/>
            </a:pPr>
            <a:r>
              <a:rPr b="1" lang="en" sz="900">
                <a:solidFill>
                  <a:schemeClr val="dk1"/>
                </a:solidFill>
              </a:rPr>
              <a:t>Data analyzed using Microsoft Excel and RStudio</a:t>
            </a:r>
            <a:endParaRPr b="1" sz="900">
              <a:solidFill>
                <a:schemeClr val="dk1"/>
              </a:solidFill>
            </a:endParaRPr>
          </a:p>
          <a:p>
            <a:pPr indent="0" lvl="0" marL="0" rtl="0" algn="l">
              <a:lnSpc>
                <a:spcPct val="100000"/>
              </a:lnSpc>
              <a:spcBef>
                <a:spcPts val="1200"/>
              </a:spcBef>
              <a:spcAft>
                <a:spcPts val="0"/>
              </a:spcAft>
              <a:buNone/>
            </a:pPr>
            <a:r>
              <a:t/>
            </a:r>
            <a:endParaRPr sz="900">
              <a:solidFill>
                <a:schemeClr val="dk1"/>
              </a:solidFill>
            </a:endParaRPr>
          </a:p>
          <a:p>
            <a:pPr indent="0" lvl="0" marL="0" rtl="0" algn="l">
              <a:lnSpc>
                <a:spcPct val="100000"/>
              </a:lnSpc>
              <a:spcBef>
                <a:spcPts val="1200"/>
              </a:spcBef>
              <a:spcAft>
                <a:spcPts val="1200"/>
              </a:spcAft>
              <a:buNone/>
            </a:pPr>
            <a:r>
              <a:t/>
            </a:r>
            <a:endParaRPr sz="900">
              <a:solidFill>
                <a:schemeClr val="dk1"/>
              </a:solidFill>
            </a:endParaRPr>
          </a:p>
        </p:txBody>
      </p:sp>
      <p:pic>
        <p:nvPicPr>
          <p:cNvPr id="90" name="Google Shape;90;p17" title="Screenshot 2025-05-13 at 1.59.31 PM.png"/>
          <p:cNvPicPr preferRelativeResize="0"/>
          <p:nvPr/>
        </p:nvPicPr>
        <p:blipFill rotWithShape="1">
          <a:blip r:embed="rId3">
            <a:alphaModFix/>
          </a:blip>
          <a:srcRect b="2852" l="0" r="0" t="3003"/>
          <a:stretch/>
        </p:blipFill>
        <p:spPr>
          <a:xfrm>
            <a:off x="4644925" y="564874"/>
            <a:ext cx="1875350" cy="1465800"/>
          </a:xfrm>
          <a:prstGeom prst="rect">
            <a:avLst/>
          </a:prstGeom>
          <a:noFill/>
          <a:ln>
            <a:noFill/>
          </a:ln>
        </p:spPr>
      </p:pic>
      <p:pic>
        <p:nvPicPr>
          <p:cNvPr id="91" name="Google Shape;91;p17" title="Screenshot 2025-05-13 at 2.33.37 PM.png"/>
          <p:cNvPicPr preferRelativeResize="0"/>
          <p:nvPr/>
        </p:nvPicPr>
        <p:blipFill>
          <a:blip r:embed="rId4">
            <a:alphaModFix/>
          </a:blip>
          <a:stretch>
            <a:fillRect/>
          </a:stretch>
        </p:blipFill>
        <p:spPr>
          <a:xfrm>
            <a:off x="4502852" y="2201198"/>
            <a:ext cx="2052846" cy="1375524"/>
          </a:xfrm>
          <a:prstGeom prst="rect">
            <a:avLst/>
          </a:prstGeom>
          <a:noFill/>
          <a:ln>
            <a:noFill/>
          </a:ln>
        </p:spPr>
      </p:pic>
      <p:pic>
        <p:nvPicPr>
          <p:cNvPr id="92" name="Google Shape;92;p17" title="Screenshot 2025-06-02 at 6.40.44 PM.png"/>
          <p:cNvPicPr preferRelativeResize="0"/>
          <p:nvPr/>
        </p:nvPicPr>
        <p:blipFill>
          <a:blip r:embed="rId5">
            <a:alphaModFix/>
          </a:blip>
          <a:stretch>
            <a:fillRect/>
          </a:stretch>
        </p:blipFill>
        <p:spPr>
          <a:xfrm>
            <a:off x="4312151" y="3576725"/>
            <a:ext cx="2283599" cy="1302348"/>
          </a:xfrm>
          <a:prstGeom prst="rect">
            <a:avLst/>
          </a:prstGeom>
          <a:noFill/>
          <a:ln>
            <a:noFill/>
          </a:ln>
        </p:spPr>
      </p:pic>
      <p:sp>
        <p:nvSpPr>
          <p:cNvPr id="93" name="Google Shape;93;p17"/>
          <p:cNvSpPr txBox="1"/>
          <p:nvPr/>
        </p:nvSpPr>
        <p:spPr>
          <a:xfrm>
            <a:off x="6595750" y="768272"/>
            <a:ext cx="2283600" cy="126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solidFill>
                  <a:schemeClr val="dk1"/>
                </a:solidFill>
                <a:latin typeface="Times New Roman"/>
                <a:ea typeface="Times New Roman"/>
                <a:cs typeface="Times New Roman"/>
                <a:sym typeface="Times New Roman"/>
              </a:rPr>
              <a:t>Figure 1</a:t>
            </a:r>
            <a:r>
              <a:rPr lang="en" sz="700">
                <a:solidFill>
                  <a:schemeClr val="dk1"/>
                </a:solidFill>
                <a:latin typeface="Times New Roman"/>
                <a:ea typeface="Times New Roman"/>
                <a:cs typeface="Times New Roman"/>
                <a:sym typeface="Times New Roman"/>
              </a:rPr>
              <a:t>. Copper exposure treatments for </a:t>
            </a:r>
            <a:r>
              <a:rPr i="1" lang="en" sz="700">
                <a:solidFill>
                  <a:schemeClr val="dk1"/>
                </a:solidFill>
                <a:latin typeface="Times New Roman"/>
                <a:ea typeface="Times New Roman"/>
                <a:cs typeface="Times New Roman"/>
                <a:sym typeface="Times New Roman"/>
              </a:rPr>
              <a:t>H. oregonensis</a:t>
            </a:r>
            <a:r>
              <a:rPr lang="en" sz="700">
                <a:solidFill>
                  <a:schemeClr val="dk1"/>
                </a:solidFill>
                <a:latin typeface="Times New Roman"/>
                <a:ea typeface="Times New Roman"/>
                <a:cs typeface="Times New Roman"/>
                <a:sym typeface="Times New Roman"/>
              </a:rPr>
              <a:t>. Copper sulfate pentahydrate (CuSO₄·5H₂O) was used to create two concentration groups: low (25 mg/L Cu), and high (167 mg/L Cu). Each treatment group contained 9 crabs, while the control tank contained </a:t>
            </a:r>
            <a:r>
              <a:rPr lang="en" sz="700">
                <a:solidFill>
                  <a:schemeClr val="dk1"/>
                </a:solidFill>
                <a:highlight>
                  <a:srgbClr val="FFFFFF"/>
                </a:highlight>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20 or more crabs, totaling </a:t>
            </a:r>
            <a:r>
              <a:rPr lang="en" sz="700">
                <a:solidFill>
                  <a:schemeClr val="dk1"/>
                </a:solidFill>
                <a:highlight>
                  <a:srgbClr val="FFFFFF"/>
                </a:highlight>
                <a:latin typeface="Times New Roman"/>
                <a:ea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38 individuals. Tanks were kept under consistent water quality conditions.</a:t>
            </a:r>
            <a:endParaRPr sz="7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700">
              <a:solidFill>
                <a:schemeClr val="dk2"/>
              </a:solidFill>
              <a:latin typeface="Times New Roman"/>
              <a:ea typeface="Times New Roman"/>
              <a:cs typeface="Times New Roman"/>
              <a:sym typeface="Times New Roman"/>
            </a:endParaRPr>
          </a:p>
        </p:txBody>
      </p:sp>
      <p:sp>
        <p:nvSpPr>
          <p:cNvPr id="94" name="Google Shape;94;p17"/>
          <p:cNvSpPr txBox="1"/>
          <p:nvPr/>
        </p:nvSpPr>
        <p:spPr>
          <a:xfrm>
            <a:off x="6595750" y="2337150"/>
            <a:ext cx="2469600" cy="13413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b="1" lang="en" sz="700">
                <a:solidFill>
                  <a:schemeClr val="dk1"/>
                </a:solidFill>
                <a:latin typeface="Times New Roman"/>
                <a:ea typeface="Times New Roman"/>
                <a:cs typeface="Times New Roman"/>
                <a:sym typeface="Times New Roman"/>
              </a:rPr>
              <a:t>Figure 2</a:t>
            </a:r>
            <a:r>
              <a:rPr lang="en" sz="700">
                <a:solidFill>
                  <a:schemeClr val="dk1"/>
                </a:solidFill>
                <a:latin typeface="Times New Roman"/>
                <a:ea typeface="Times New Roman"/>
                <a:cs typeface="Times New Roman"/>
                <a:sym typeface="Times New Roman"/>
              </a:rPr>
              <a:t>. Respirometry using resazurin to measure metabolic rate in </a:t>
            </a:r>
            <a:r>
              <a:rPr i="1" lang="en" sz="700">
                <a:solidFill>
                  <a:schemeClr val="dk1"/>
                </a:solidFill>
                <a:latin typeface="Times New Roman"/>
                <a:ea typeface="Times New Roman"/>
                <a:cs typeface="Times New Roman"/>
                <a:sym typeface="Times New Roman"/>
              </a:rPr>
              <a:t>H. oregonensis</a:t>
            </a:r>
            <a:r>
              <a:rPr lang="en" sz="700">
                <a:solidFill>
                  <a:schemeClr val="dk1"/>
                </a:solidFill>
                <a:latin typeface="Times New Roman"/>
                <a:ea typeface="Times New Roman"/>
                <a:cs typeface="Times New Roman"/>
                <a:sym typeface="Times New Roman"/>
              </a:rPr>
              <a:t>. Individual crabs were placed in sealed chambers containing resazurin solution, and the rate of color change from blue (resazurin) to pink (resorufin) was a representation of aerobic metabolic rate Values were normalized to crab weight. Faster color changes indicated higher oxygen consumption and stress.</a:t>
            </a:r>
            <a:endParaRPr sz="7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b="1" sz="700">
              <a:solidFill>
                <a:schemeClr val="dk1"/>
              </a:solidFill>
              <a:latin typeface="Times New Roman"/>
              <a:ea typeface="Times New Roman"/>
              <a:cs typeface="Times New Roman"/>
              <a:sym typeface="Times New Roman"/>
            </a:endParaRPr>
          </a:p>
        </p:txBody>
      </p:sp>
      <p:sp>
        <p:nvSpPr>
          <p:cNvPr id="95" name="Google Shape;95;p17"/>
          <p:cNvSpPr txBox="1"/>
          <p:nvPr/>
        </p:nvSpPr>
        <p:spPr>
          <a:xfrm>
            <a:off x="6635200" y="3760038"/>
            <a:ext cx="2390700" cy="9357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b="1" lang="en" sz="700">
                <a:solidFill>
                  <a:schemeClr val="dk1"/>
                </a:solidFill>
                <a:latin typeface="Times New Roman"/>
                <a:ea typeface="Times New Roman"/>
                <a:cs typeface="Times New Roman"/>
                <a:sym typeface="Times New Roman"/>
              </a:rPr>
              <a:t>Figure 3.</a:t>
            </a:r>
            <a:r>
              <a:rPr lang="en" sz="700">
                <a:solidFill>
                  <a:schemeClr val="dk1"/>
                </a:solidFill>
                <a:latin typeface="Times New Roman"/>
                <a:ea typeface="Times New Roman"/>
                <a:cs typeface="Times New Roman"/>
                <a:sym typeface="Times New Roman"/>
              </a:rPr>
              <a:t> Righting response test for </a:t>
            </a:r>
            <a:r>
              <a:rPr i="1" lang="en" sz="700">
                <a:solidFill>
                  <a:schemeClr val="dk1"/>
                </a:solidFill>
                <a:latin typeface="Times New Roman"/>
                <a:ea typeface="Times New Roman"/>
                <a:cs typeface="Times New Roman"/>
                <a:sym typeface="Times New Roman"/>
              </a:rPr>
              <a:t>H. oregonensis</a:t>
            </a:r>
            <a:r>
              <a:rPr lang="en" sz="700">
                <a:solidFill>
                  <a:schemeClr val="dk1"/>
                </a:solidFill>
                <a:latin typeface="Times New Roman"/>
                <a:ea typeface="Times New Roman"/>
                <a:cs typeface="Times New Roman"/>
                <a:sym typeface="Times New Roman"/>
              </a:rPr>
              <a:t>. Crabs were flipped onto their dorsal side, and the time to self-right was recorded. Longer righting times indicated potential behavioral impairment from copper exposure.</a:t>
            </a:r>
            <a:endParaRPr sz="7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b="1" sz="7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132500" y="1432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t>Justification </a:t>
            </a:r>
            <a:endParaRPr sz="3900"/>
          </a:p>
        </p:txBody>
      </p:sp>
      <p:sp>
        <p:nvSpPr>
          <p:cNvPr id="101" name="Google Shape;101;p18"/>
          <p:cNvSpPr txBox="1"/>
          <p:nvPr>
            <p:ph idx="1" type="body"/>
          </p:nvPr>
        </p:nvSpPr>
        <p:spPr>
          <a:xfrm>
            <a:off x="132500" y="80475"/>
            <a:ext cx="6199800" cy="41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Why This Design?</a:t>
            </a: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Comprehensive: Detect both physiological (metabolic rate) and behavioral (righting time) effects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Three copper levels (control, low, high) test for dose-dependent responses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Why This Species?</a:t>
            </a: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yellow shore crab (</a:t>
            </a:r>
            <a:r>
              <a:rPr i="1" lang="en" sz="1100">
                <a:solidFill>
                  <a:schemeClr val="dk1"/>
                </a:solidFill>
              </a:rPr>
              <a:t>Hemigrapsus oregonensis</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Found in areas affected by copper pollution: marinas where antifouling paints leach copper into the water </a:t>
            </a:r>
            <a:r>
              <a:rPr lang="en" sz="1100">
                <a:solidFill>
                  <a:schemeClr val="dk1"/>
                </a:solidFill>
              </a:rPr>
              <a:t>(Hobbs et al. 2022)</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Exposed through ingestion and absorption of copper from the environment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Relevant to ecological risk assessments and conservation of other coastal invertebrates</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100">
                <a:solidFill>
                  <a:schemeClr val="dk1"/>
                </a:solidFill>
              </a:rPr>
              <a:t>Copper Source &amp; Relevance</a:t>
            </a: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Compound: Copper sulfate pentahydrate (CuSO₄·5H₂O) dissolved in seawater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Commonly used in past studies on other crab species (Xu et al. 2025)</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Real-world relevance</a:t>
            </a: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Agriculture: fungicide, algaecide (Benhalima et al. 2019)</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Aquaculture</a:t>
            </a:r>
            <a:r>
              <a:rPr lang="en" sz="1100">
                <a:solidFill>
                  <a:schemeClr val="dk1"/>
                </a:solidFill>
              </a:rPr>
              <a:t>:  algae/parasite control (Watson &amp; Yanong 2014)</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Wastewater treatment (Burandt et al. 2024)</a:t>
            </a:r>
            <a:endParaRPr sz="1100">
              <a:solidFill>
                <a:schemeClr val="dk1"/>
              </a:solidFill>
            </a:endParaRPr>
          </a:p>
          <a:p>
            <a:pPr indent="0" lvl="0" marL="0" rtl="0" algn="l">
              <a:spcBef>
                <a:spcPts val="0"/>
              </a:spcBef>
              <a:spcAft>
                <a:spcPts val="1200"/>
              </a:spcAft>
              <a:buNone/>
            </a:pPr>
            <a:r>
              <a:t/>
            </a:r>
            <a:endParaRPr sz="1100">
              <a:solidFill>
                <a:schemeClr val="dk1"/>
              </a:solidFill>
            </a:endParaRPr>
          </a:p>
        </p:txBody>
      </p:sp>
      <p:pic>
        <p:nvPicPr>
          <p:cNvPr id="102" name="Google Shape;102;p18" title="Screenshot 2025-04-20 at 5.19.48 PM.png"/>
          <p:cNvPicPr preferRelativeResize="0"/>
          <p:nvPr/>
        </p:nvPicPr>
        <p:blipFill>
          <a:blip r:embed="rId3">
            <a:alphaModFix/>
          </a:blip>
          <a:stretch>
            <a:fillRect/>
          </a:stretch>
        </p:blipFill>
        <p:spPr>
          <a:xfrm>
            <a:off x="6273350" y="671500"/>
            <a:ext cx="2505986" cy="4122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08" name="Google Shape;108;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09" name="Google Shape;109;p19"/>
          <p:cNvPicPr preferRelativeResize="0"/>
          <p:nvPr/>
        </p:nvPicPr>
        <p:blipFill>
          <a:blip r:embed="rId3">
            <a:alphaModFix/>
          </a:blip>
          <a:stretch>
            <a:fillRect/>
          </a:stretch>
        </p:blipFill>
        <p:spPr>
          <a:xfrm>
            <a:off x="-6" y="968822"/>
            <a:ext cx="4572000" cy="2657898"/>
          </a:xfrm>
          <a:prstGeom prst="rect">
            <a:avLst/>
          </a:prstGeom>
          <a:noFill/>
          <a:ln>
            <a:noFill/>
          </a:ln>
        </p:spPr>
      </p:pic>
      <p:pic>
        <p:nvPicPr>
          <p:cNvPr id="110" name="Google Shape;110;p19"/>
          <p:cNvPicPr preferRelativeResize="0"/>
          <p:nvPr/>
        </p:nvPicPr>
        <p:blipFill>
          <a:blip r:embed="rId4">
            <a:alphaModFix/>
          </a:blip>
          <a:stretch>
            <a:fillRect/>
          </a:stretch>
        </p:blipFill>
        <p:spPr>
          <a:xfrm>
            <a:off x="4572000" y="974850"/>
            <a:ext cx="4572000" cy="2645849"/>
          </a:xfrm>
          <a:prstGeom prst="rect">
            <a:avLst/>
          </a:prstGeom>
          <a:noFill/>
          <a:ln>
            <a:noFill/>
          </a:ln>
        </p:spPr>
      </p:pic>
      <p:sp>
        <p:nvSpPr>
          <p:cNvPr id="111" name="Google Shape;111;p19"/>
          <p:cNvSpPr txBox="1"/>
          <p:nvPr/>
        </p:nvSpPr>
        <p:spPr>
          <a:xfrm>
            <a:off x="311700" y="3969800"/>
            <a:ext cx="6851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Crabs that died during the resazurin assay are counted as dead due to the treatment</a:t>
            </a:r>
            <a:endParaRPr>
              <a:solidFill>
                <a:schemeClr val="dk2"/>
              </a:solidFill>
            </a:endParaRPr>
          </a:p>
        </p:txBody>
      </p:sp>
      <p:sp>
        <p:nvSpPr>
          <p:cNvPr id="112" name="Google Shape;112;p19"/>
          <p:cNvSpPr txBox="1"/>
          <p:nvPr>
            <p:ph idx="4294967295" type="title"/>
          </p:nvPr>
        </p:nvSpPr>
        <p:spPr>
          <a:xfrm>
            <a:off x="311700" y="134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Mortalities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201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Resazurin</a:t>
            </a:r>
            <a:endParaRPr b="1"/>
          </a:p>
        </p:txBody>
      </p:sp>
      <p:sp>
        <p:nvSpPr>
          <p:cNvPr id="118" name="Google Shape;118;p20"/>
          <p:cNvSpPr txBox="1"/>
          <p:nvPr>
            <p:ph idx="1" type="body"/>
          </p:nvPr>
        </p:nvSpPr>
        <p:spPr>
          <a:xfrm>
            <a:off x="311700" y="3759750"/>
            <a:ext cx="8520600" cy="117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Three crabs per group tested week one with one high copper crab dying during the resazurin assay. Week two control was three crabs, low copper was four crabs, and high copper was one crab, with two low copper crabs and the high copper crab all dying. Data from dead crabs was excluded.</a:t>
            </a:r>
            <a:endParaRPr sz="1400"/>
          </a:p>
        </p:txBody>
      </p:sp>
      <p:pic>
        <p:nvPicPr>
          <p:cNvPr id="119" name="Google Shape;119;p20"/>
          <p:cNvPicPr preferRelativeResize="0"/>
          <p:nvPr/>
        </p:nvPicPr>
        <p:blipFill>
          <a:blip r:embed="rId3">
            <a:alphaModFix/>
          </a:blip>
          <a:stretch>
            <a:fillRect/>
          </a:stretch>
        </p:blipFill>
        <p:spPr>
          <a:xfrm>
            <a:off x="0" y="1017725"/>
            <a:ext cx="4594151" cy="2585488"/>
          </a:xfrm>
          <a:prstGeom prst="rect">
            <a:avLst/>
          </a:prstGeom>
          <a:noFill/>
          <a:ln>
            <a:noFill/>
          </a:ln>
        </p:spPr>
      </p:pic>
      <p:pic>
        <p:nvPicPr>
          <p:cNvPr id="120" name="Google Shape;120;p20"/>
          <p:cNvPicPr preferRelativeResize="0"/>
          <p:nvPr/>
        </p:nvPicPr>
        <p:blipFill>
          <a:blip r:embed="rId4">
            <a:alphaModFix/>
          </a:blip>
          <a:stretch>
            <a:fillRect/>
          </a:stretch>
        </p:blipFill>
        <p:spPr>
          <a:xfrm>
            <a:off x="4572000" y="1017732"/>
            <a:ext cx="4594151" cy="2585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194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Righting Times</a:t>
            </a:r>
            <a:endParaRPr b="1"/>
          </a:p>
        </p:txBody>
      </p:sp>
      <p:sp>
        <p:nvSpPr>
          <p:cNvPr id="126" name="Google Shape;126;p21"/>
          <p:cNvSpPr txBox="1"/>
          <p:nvPr>
            <p:ph idx="1" type="body"/>
          </p:nvPr>
        </p:nvSpPr>
        <p:spPr>
          <a:xfrm>
            <a:off x="311700" y="3996175"/>
            <a:ext cx="8520600" cy="9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Both weeks are using the same control data. One low copper crab in week two is not included as it was unable to right itself and so does not have a righting time that could be shown.</a:t>
            </a:r>
            <a:endParaRPr sz="1400"/>
          </a:p>
          <a:p>
            <a:pPr indent="0" lvl="0" marL="0" rtl="0" algn="l">
              <a:spcBef>
                <a:spcPts val="1200"/>
              </a:spcBef>
              <a:spcAft>
                <a:spcPts val="1200"/>
              </a:spcAft>
              <a:buNone/>
            </a:pPr>
            <a:r>
              <a:t/>
            </a:r>
            <a:endParaRPr sz="900"/>
          </a:p>
        </p:txBody>
      </p:sp>
      <p:pic>
        <p:nvPicPr>
          <p:cNvPr id="127" name="Google Shape;127;p21" title="Screenshot 2025-06-02 at 6.24.50 PM.png"/>
          <p:cNvPicPr preferRelativeResize="0"/>
          <p:nvPr/>
        </p:nvPicPr>
        <p:blipFill>
          <a:blip r:embed="rId3">
            <a:alphaModFix/>
          </a:blip>
          <a:stretch>
            <a:fillRect/>
          </a:stretch>
        </p:blipFill>
        <p:spPr>
          <a:xfrm>
            <a:off x="2137788" y="862875"/>
            <a:ext cx="4868425" cy="313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